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33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1/24/2022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1/24/2022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1/24/2022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1/24/2022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1/24/2022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example.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ROUTE 53</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Sameer Zulfi</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52F05-DCA9-4B64-8454-F5EF88C7A350}"/>
              </a:ext>
            </a:extLst>
          </p:cNvPr>
          <p:cNvSpPr>
            <a:spLocks noGrp="1"/>
          </p:cNvSpPr>
          <p:nvPr>
            <p:ph type="title"/>
          </p:nvPr>
        </p:nvSpPr>
        <p:spPr/>
        <p:txBody>
          <a:bodyPr/>
          <a:lstStyle/>
          <a:p>
            <a:r>
              <a:rPr lang="en-IN" dirty="0"/>
              <a:t>DNS</a:t>
            </a:r>
          </a:p>
        </p:txBody>
      </p:sp>
      <p:pic>
        <p:nvPicPr>
          <p:cNvPr id="5" name="Content Placeholder 4">
            <a:extLst>
              <a:ext uri="{FF2B5EF4-FFF2-40B4-BE49-F238E27FC236}">
                <a16:creationId xmlns:a16="http://schemas.microsoft.com/office/drawing/2014/main" id="{962D3CD5-6217-41E1-851A-2E46588D6B07}"/>
              </a:ext>
            </a:extLst>
          </p:cNvPr>
          <p:cNvPicPr>
            <a:picLocks noGrp="1" noChangeAspect="1"/>
          </p:cNvPicPr>
          <p:nvPr>
            <p:ph idx="1"/>
          </p:nvPr>
        </p:nvPicPr>
        <p:blipFill>
          <a:blip r:embed="rId2"/>
          <a:stretch>
            <a:fillRect/>
          </a:stretch>
        </p:blipFill>
        <p:spPr>
          <a:xfrm>
            <a:off x="1728708" y="2103438"/>
            <a:ext cx="8734584" cy="3849687"/>
          </a:xfrm>
        </p:spPr>
      </p:pic>
    </p:spTree>
    <p:extLst>
      <p:ext uri="{BB962C8B-B14F-4D97-AF65-F5344CB8AC3E}">
        <p14:creationId xmlns:p14="http://schemas.microsoft.com/office/powerpoint/2010/main" val="3063825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22B4-1204-40BF-8E8B-94A094885DCE}"/>
              </a:ext>
            </a:extLst>
          </p:cNvPr>
          <p:cNvSpPr>
            <a:spLocks noGrp="1"/>
          </p:cNvSpPr>
          <p:nvPr>
            <p:ph type="title"/>
          </p:nvPr>
        </p:nvSpPr>
        <p:spPr/>
        <p:txBody>
          <a:bodyPr/>
          <a:lstStyle/>
          <a:p>
            <a:r>
              <a:rPr lang="en-IN" dirty="0"/>
              <a:t>DNS Terminologies</a:t>
            </a:r>
          </a:p>
        </p:txBody>
      </p:sp>
      <p:pic>
        <p:nvPicPr>
          <p:cNvPr id="5" name="Content Placeholder 4">
            <a:extLst>
              <a:ext uri="{FF2B5EF4-FFF2-40B4-BE49-F238E27FC236}">
                <a16:creationId xmlns:a16="http://schemas.microsoft.com/office/drawing/2014/main" id="{7D77F614-50B6-4DD8-858F-2749461E342E}"/>
              </a:ext>
            </a:extLst>
          </p:cNvPr>
          <p:cNvPicPr>
            <a:picLocks noGrp="1" noChangeAspect="1"/>
          </p:cNvPicPr>
          <p:nvPr>
            <p:ph idx="1"/>
          </p:nvPr>
        </p:nvPicPr>
        <p:blipFill>
          <a:blip r:embed="rId2"/>
          <a:stretch>
            <a:fillRect/>
          </a:stretch>
        </p:blipFill>
        <p:spPr>
          <a:xfrm>
            <a:off x="1942230" y="2103438"/>
            <a:ext cx="8307539" cy="3849687"/>
          </a:xfrm>
        </p:spPr>
      </p:pic>
    </p:spTree>
    <p:extLst>
      <p:ext uri="{BB962C8B-B14F-4D97-AF65-F5344CB8AC3E}">
        <p14:creationId xmlns:p14="http://schemas.microsoft.com/office/powerpoint/2010/main" val="289838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0078-E266-4F11-B162-7B1DD28F5118}"/>
              </a:ext>
            </a:extLst>
          </p:cNvPr>
          <p:cNvSpPr>
            <a:spLocks noGrp="1"/>
          </p:cNvSpPr>
          <p:nvPr>
            <p:ph type="title"/>
          </p:nvPr>
        </p:nvSpPr>
        <p:spPr/>
        <p:txBody>
          <a:bodyPr/>
          <a:lstStyle/>
          <a:p>
            <a:r>
              <a:rPr lang="en-IN" dirty="0"/>
              <a:t>How DNS works?</a:t>
            </a:r>
          </a:p>
        </p:txBody>
      </p:sp>
      <p:pic>
        <p:nvPicPr>
          <p:cNvPr id="5" name="Content Placeholder 4">
            <a:extLst>
              <a:ext uri="{FF2B5EF4-FFF2-40B4-BE49-F238E27FC236}">
                <a16:creationId xmlns:a16="http://schemas.microsoft.com/office/drawing/2014/main" id="{7F8CEA6B-0697-43FD-A108-DC9B303B9ADC}"/>
              </a:ext>
            </a:extLst>
          </p:cNvPr>
          <p:cNvPicPr>
            <a:picLocks noGrp="1" noChangeAspect="1"/>
          </p:cNvPicPr>
          <p:nvPr>
            <p:ph idx="1"/>
          </p:nvPr>
        </p:nvPicPr>
        <p:blipFill>
          <a:blip r:embed="rId2"/>
          <a:stretch>
            <a:fillRect/>
          </a:stretch>
        </p:blipFill>
        <p:spPr>
          <a:xfrm>
            <a:off x="1890388" y="2234066"/>
            <a:ext cx="8411224" cy="3849687"/>
          </a:xfrm>
        </p:spPr>
      </p:pic>
    </p:spTree>
    <p:extLst>
      <p:ext uri="{BB962C8B-B14F-4D97-AF65-F5344CB8AC3E}">
        <p14:creationId xmlns:p14="http://schemas.microsoft.com/office/powerpoint/2010/main" val="319298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376F4-E2DC-4CD8-83C5-C18F0D3817CE}"/>
              </a:ext>
            </a:extLst>
          </p:cNvPr>
          <p:cNvSpPr>
            <a:spLocks noGrp="1"/>
          </p:cNvSpPr>
          <p:nvPr>
            <p:ph type="title"/>
          </p:nvPr>
        </p:nvSpPr>
        <p:spPr/>
        <p:txBody>
          <a:bodyPr/>
          <a:lstStyle/>
          <a:p>
            <a:r>
              <a:rPr lang="en-IN" dirty="0"/>
              <a:t>Amazon Route53</a:t>
            </a:r>
          </a:p>
        </p:txBody>
      </p:sp>
      <p:pic>
        <p:nvPicPr>
          <p:cNvPr id="5" name="Content Placeholder 4">
            <a:extLst>
              <a:ext uri="{FF2B5EF4-FFF2-40B4-BE49-F238E27FC236}">
                <a16:creationId xmlns:a16="http://schemas.microsoft.com/office/drawing/2014/main" id="{7C18B15D-94B5-4325-9EF4-EA56E0A586B3}"/>
              </a:ext>
            </a:extLst>
          </p:cNvPr>
          <p:cNvPicPr>
            <a:picLocks noGrp="1" noChangeAspect="1"/>
          </p:cNvPicPr>
          <p:nvPr>
            <p:ph idx="1"/>
          </p:nvPr>
        </p:nvPicPr>
        <p:blipFill>
          <a:blip r:embed="rId2"/>
          <a:stretch>
            <a:fillRect/>
          </a:stretch>
        </p:blipFill>
        <p:spPr>
          <a:xfrm>
            <a:off x="1522859" y="2103438"/>
            <a:ext cx="9146281" cy="3849687"/>
          </a:xfrm>
        </p:spPr>
      </p:pic>
    </p:spTree>
    <p:extLst>
      <p:ext uri="{BB962C8B-B14F-4D97-AF65-F5344CB8AC3E}">
        <p14:creationId xmlns:p14="http://schemas.microsoft.com/office/powerpoint/2010/main" val="3933039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DEE7-D55D-4A6C-9338-11FFA0E501C5}"/>
              </a:ext>
            </a:extLst>
          </p:cNvPr>
          <p:cNvSpPr>
            <a:spLocks noGrp="1"/>
          </p:cNvSpPr>
          <p:nvPr>
            <p:ph type="title"/>
          </p:nvPr>
        </p:nvSpPr>
        <p:spPr/>
        <p:txBody>
          <a:bodyPr/>
          <a:lstStyle/>
          <a:p>
            <a:r>
              <a:rPr lang="en-IN" dirty="0"/>
              <a:t>Route53 - Records</a:t>
            </a:r>
          </a:p>
        </p:txBody>
      </p:sp>
      <p:pic>
        <p:nvPicPr>
          <p:cNvPr id="5" name="Content Placeholder 4">
            <a:extLst>
              <a:ext uri="{FF2B5EF4-FFF2-40B4-BE49-F238E27FC236}">
                <a16:creationId xmlns:a16="http://schemas.microsoft.com/office/drawing/2014/main" id="{D0FAF7F7-D648-4ADC-B691-8A085DD931C5}"/>
              </a:ext>
            </a:extLst>
          </p:cNvPr>
          <p:cNvPicPr>
            <a:picLocks noGrp="1" noChangeAspect="1"/>
          </p:cNvPicPr>
          <p:nvPr>
            <p:ph idx="1"/>
          </p:nvPr>
        </p:nvPicPr>
        <p:blipFill>
          <a:blip r:embed="rId2"/>
          <a:stretch>
            <a:fillRect/>
          </a:stretch>
        </p:blipFill>
        <p:spPr>
          <a:xfrm>
            <a:off x="1707872" y="2103438"/>
            <a:ext cx="8776255" cy="3849687"/>
          </a:xfrm>
        </p:spPr>
      </p:pic>
    </p:spTree>
    <p:extLst>
      <p:ext uri="{BB962C8B-B14F-4D97-AF65-F5344CB8AC3E}">
        <p14:creationId xmlns:p14="http://schemas.microsoft.com/office/powerpoint/2010/main" val="692903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CFA0-83FE-478A-A84B-38534798745C}"/>
              </a:ext>
            </a:extLst>
          </p:cNvPr>
          <p:cNvSpPr>
            <a:spLocks noGrp="1"/>
          </p:cNvSpPr>
          <p:nvPr>
            <p:ph type="title"/>
          </p:nvPr>
        </p:nvSpPr>
        <p:spPr/>
        <p:txBody>
          <a:bodyPr/>
          <a:lstStyle/>
          <a:p>
            <a:r>
              <a:rPr lang="en-IN" dirty="0"/>
              <a:t>Route53 – Record types</a:t>
            </a:r>
          </a:p>
        </p:txBody>
      </p:sp>
      <p:pic>
        <p:nvPicPr>
          <p:cNvPr id="5" name="Content Placeholder 4">
            <a:extLst>
              <a:ext uri="{FF2B5EF4-FFF2-40B4-BE49-F238E27FC236}">
                <a16:creationId xmlns:a16="http://schemas.microsoft.com/office/drawing/2014/main" id="{A87A98E8-8101-4B99-A875-05A4730E8F5A}"/>
              </a:ext>
            </a:extLst>
          </p:cNvPr>
          <p:cNvPicPr>
            <a:picLocks noGrp="1" noChangeAspect="1"/>
          </p:cNvPicPr>
          <p:nvPr>
            <p:ph idx="1"/>
          </p:nvPr>
        </p:nvPicPr>
        <p:blipFill>
          <a:blip r:embed="rId2"/>
          <a:stretch>
            <a:fillRect/>
          </a:stretch>
        </p:blipFill>
        <p:spPr>
          <a:xfrm>
            <a:off x="1299167" y="2103438"/>
            <a:ext cx="9593665" cy="3849687"/>
          </a:xfrm>
        </p:spPr>
      </p:pic>
    </p:spTree>
    <p:extLst>
      <p:ext uri="{BB962C8B-B14F-4D97-AF65-F5344CB8AC3E}">
        <p14:creationId xmlns:p14="http://schemas.microsoft.com/office/powerpoint/2010/main" val="354067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15F19-C0B9-4CC5-95C1-88AAB0F5E803}"/>
              </a:ext>
            </a:extLst>
          </p:cNvPr>
          <p:cNvSpPr>
            <a:spLocks noGrp="1"/>
          </p:cNvSpPr>
          <p:nvPr>
            <p:ph type="title"/>
          </p:nvPr>
        </p:nvSpPr>
        <p:spPr/>
        <p:txBody>
          <a:bodyPr/>
          <a:lstStyle/>
          <a:p>
            <a:r>
              <a:rPr lang="en-IN" dirty="0"/>
              <a:t>Route 53 – Hosted Zones</a:t>
            </a:r>
          </a:p>
        </p:txBody>
      </p:sp>
      <p:pic>
        <p:nvPicPr>
          <p:cNvPr id="5" name="Content Placeholder 4">
            <a:extLst>
              <a:ext uri="{FF2B5EF4-FFF2-40B4-BE49-F238E27FC236}">
                <a16:creationId xmlns:a16="http://schemas.microsoft.com/office/drawing/2014/main" id="{2E51D806-903E-49C0-8715-023241E74ED8}"/>
              </a:ext>
            </a:extLst>
          </p:cNvPr>
          <p:cNvPicPr>
            <a:picLocks noGrp="1" noChangeAspect="1"/>
          </p:cNvPicPr>
          <p:nvPr>
            <p:ph idx="1"/>
          </p:nvPr>
        </p:nvPicPr>
        <p:blipFill>
          <a:blip r:embed="rId2"/>
          <a:stretch>
            <a:fillRect/>
          </a:stretch>
        </p:blipFill>
        <p:spPr>
          <a:xfrm>
            <a:off x="1637794" y="2103438"/>
            <a:ext cx="8916412" cy="3849687"/>
          </a:xfrm>
        </p:spPr>
      </p:pic>
    </p:spTree>
    <p:extLst>
      <p:ext uri="{BB962C8B-B14F-4D97-AF65-F5344CB8AC3E}">
        <p14:creationId xmlns:p14="http://schemas.microsoft.com/office/powerpoint/2010/main" val="4113923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63F9-D3D6-44CC-B2BC-9326B696EF74}"/>
              </a:ext>
            </a:extLst>
          </p:cNvPr>
          <p:cNvSpPr>
            <a:spLocks noGrp="1"/>
          </p:cNvSpPr>
          <p:nvPr>
            <p:ph type="title"/>
          </p:nvPr>
        </p:nvSpPr>
        <p:spPr/>
        <p:txBody>
          <a:bodyPr/>
          <a:lstStyle/>
          <a:p>
            <a:r>
              <a:rPr lang="en-IN" dirty="0"/>
              <a:t>Route 53 – Public vs Private Hosted Zones</a:t>
            </a:r>
          </a:p>
        </p:txBody>
      </p:sp>
      <p:pic>
        <p:nvPicPr>
          <p:cNvPr id="5" name="Content Placeholder 4">
            <a:extLst>
              <a:ext uri="{FF2B5EF4-FFF2-40B4-BE49-F238E27FC236}">
                <a16:creationId xmlns:a16="http://schemas.microsoft.com/office/drawing/2014/main" id="{D9280344-9DA5-4B68-9585-ACBDC1EA0AC5}"/>
              </a:ext>
            </a:extLst>
          </p:cNvPr>
          <p:cNvPicPr>
            <a:picLocks noGrp="1" noChangeAspect="1"/>
          </p:cNvPicPr>
          <p:nvPr>
            <p:ph idx="1"/>
          </p:nvPr>
        </p:nvPicPr>
        <p:blipFill>
          <a:blip r:embed="rId2"/>
          <a:stretch>
            <a:fillRect/>
          </a:stretch>
        </p:blipFill>
        <p:spPr>
          <a:xfrm>
            <a:off x="1426763" y="2103438"/>
            <a:ext cx="9338473" cy="3849687"/>
          </a:xfrm>
        </p:spPr>
      </p:pic>
    </p:spTree>
    <p:extLst>
      <p:ext uri="{BB962C8B-B14F-4D97-AF65-F5344CB8AC3E}">
        <p14:creationId xmlns:p14="http://schemas.microsoft.com/office/powerpoint/2010/main" val="17602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B9FDD-1C1F-4978-BE8C-5271BF836AF9}"/>
              </a:ext>
            </a:extLst>
          </p:cNvPr>
          <p:cNvSpPr>
            <a:spLocks noGrp="1"/>
          </p:cNvSpPr>
          <p:nvPr>
            <p:ph type="title"/>
          </p:nvPr>
        </p:nvSpPr>
        <p:spPr/>
        <p:txBody>
          <a:bodyPr/>
          <a:lstStyle/>
          <a:p>
            <a:r>
              <a:rPr lang="en-IN" dirty="0"/>
              <a:t>Route 53 – Records – TTL – Time to Live</a:t>
            </a:r>
          </a:p>
        </p:txBody>
      </p:sp>
      <p:pic>
        <p:nvPicPr>
          <p:cNvPr id="5" name="Content Placeholder 4">
            <a:extLst>
              <a:ext uri="{FF2B5EF4-FFF2-40B4-BE49-F238E27FC236}">
                <a16:creationId xmlns:a16="http://schemas.microsoft.com/office/drawing/2014/main" id="{E7BF7736-4F01-483B-86A7-323C8E630D1F}"/>
              </a:ext>
            </a:extLst>
          </p:cNvPr>
          <p:cNvPicPr>
            <a:picLocks noGrp="1" noChangeAspect="1"/>
          </p:cNvPicPr>
          <p:nvPr>
            <p:ph idx="1"/>
          </p:nvPr>
        </p:nvPicPr>
        <p:blipFill>
          <a:blip r:embed="rId2"/>
          <a:stretch>
            <a:fillRect/>
          </a:stretch>
        </p:blipFill>
        <p:spPr>
          <a:xfrm>
            <a:off x="1587210" y="2103438"/>
            <a:ext cx="9017579" cy="3849687"/>
          </a:xfrm>
        </p:spPr>
      </p:pic>
    </p:spTree>
    <p:extLst>
      <p:ext uri="{BB962C8B-B14F-4D97-AF65-F5344CB8AC3E}">
        <p14:creationId xmlns:p14="http://schemas.microsoft.com/office/powerpoint/2010/main" val="3586496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7FE1-0BF1-40CC-97DD-2A0811CB82D7}"/>
              </a:ext>
            </a:extLst>
          </p:cNvPr>
          <p:cNvSpPr>
            <a:spLocks noGrp="1"/>
          </p:cNvSpPr>
          <p:nvPr>
            <p:ph type="title"/>
          </p:nvPr>
        </p:nvSpPr>
        <p:spPr/>
        <p:txBody>
          <a:bodyPr/>
          <a:lstStyle/>
          <a:p>
            <a:r>
              <a:rPr lang="en-IN" dirty="0"/>
              <a:t>CNAME vs ALIAS</a:t>
            </a:r>
          </a:p>
        </p:txBody>
      </p:sp>
      <p:pic>
        <p:nvPicPr>
          <p:cNvPr id="5" name="Content Placeholder 4">
            <a:extLst>
              <a:ext uri="{FF2B5EF4-FFF2-40B4-BE49-F238E27FC236}">
                <a16:creationId xmlns:a16="http://schemas.microsoft.com/office/drawing/2014/main" id="{38660BED-BD1D-406A-9D33-C41C92792941}"/>
              </a:ext>
            </a:extLst>
          </p:cNvPr>
          <p:cNvPicPr>
            <a:picLocks noGrp="1" noChangeAspect="1"/>
          </p:cNvPicPr>
          <p:nvPr>
            <p:ph idx="1"/>
          </p:nvPr>
        </p:nvPicPr>
        <p:blipFill>
          <a:blip r:embed="rId2"/>
          <a:stretch>
            <a:fillRect/>
          </a:stretch>
        </p:blipFill>
        <p:spPr>
          <a:xfrm>
            <a:off x="1340911" y="2103438"/>
            <a:ext cx="9510178" cy="3849687"/>
          </a:xfrm>
        </p:spPr>
      </p:pic>
    </p:spTree>
    <p:extLst>
      <p:ext uri="{BB962C8B-B14F-4D97-AF65-F5344CB8AC3E}">
        <p14:creationId xmlns:p14="http://schemas.microsoft.com/office/powerpoint/2010/main" val="1355668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F521-C126-4681-9391-80555306CED1}"/>
              </a:ext>
            </a:extLst>
          </p:cNvPr>
          <p:cNvSpPr>
            <a:spLocks noGrp="1"/>
          </p:cNvSpPr>
          <p:nvPr>
            <p:ph type="title"/>
          </p:nvPr>
        </p:nvSpPr>
        <p:spPr/>
        <p:txBody>
          <a:bodyPr/>
          <a:lstStyle/>
          <a:p>
            <a:r>
              <a:rPr lang="en-IN" dirty="0"/>
              <a:t>DNS Basics</a:t>
            </a:r>
          </a:p>
        </p:txBody>
      </p:sp>
      <p:sp>
        <p:nvSpPr>
          <p:cNvPr id="7" name="Content Placeholder 6">
            <a:extLst>
              <a:ext uri="{FF2B5EF4-FFF2-40B4-BE49-F238E27FC236}">
                <a16:creationId xmlns:a16="http://schemas.microsoft.com/office/drawing/2014/main" id="{6BB7C69F-8CA7-422E-B7D4-8F3F7BA81D5B}"/>
              </a:ext>
            </a:extLst>
          </p:cNvPr>
          <p:cNvSpPr>
            <a:spLocks noGrp="1"/>
          </p:cNvSpPr>
          <p:nvPr>
            <p:ph idx="1"/>
          </p:nvPr>
        </p:nvSpPr>
        <p:spPr/>
        <p:txBody>
          <a:bodyPr/>
          <a:lstStyle/>
          <a:p>
            <a:r>
              <a:rPr lang="en-IN" dirty="0"/>
              <a:t>Domain Name System – Phonebook of the Internet</a:t>
            </a:r>
          </a:p>
          <a:p>
            <a:r>
              <a:rPr lang="en-IN" dirty="0"/>
              <a:t>DNS translates domain names to IP addresses</a:t>
            </a:r>
          </a:p>
          <a:p>
            <a:r>
              <a:rPr lang="en-IN" dirty="0"/>
              <a:t>DNS server eliminates the need for humans to memorize the IP addresses</a:t>
            </a:r>
          </a:p>
          <a:p>
            <a:r>
              <a:rPr lang="en-IN" dirty="0">
                <a:hlinkClick r:id="rId2"/>
              </a:rPr>
              <a:t>www.example.com</a:t>
            </a:r>
            <a:r>
              <a:rPr lang="en-IN" dirty="0"/>
              <a:t> -&gt; some </a:t>
            </a:r>
            <a:r>
              <a:rPr lang="en-IN" dirty="0" err="1"/>
              <a:t>ip</a:t>
            </a:r>
            <a:r>
              <a:rPr lang="en-IN" dirty="0"/>
              <a:t> address</a:t>
            </a:r>
          </a:p>
          <a:p>
            <a:endParaRPr lang="en-IN" dirty="0"/>
          </a:p>
        </p:txBody>
      </p:sp>
    </p:spTree>
    <p:extLst>
      <p:ext uri="{BB962C8B-B14F-4D97-AF65-F5344CB8AC3E}">
        <p14:creationId xmlns:p14="http://schemas.microsoft.com/office/powerpoint/2010/main" val="2819615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C78B0-D1CC-4617-8140-A13F3BB55438}"/>
              </a:ext>
            </a:extLst>
          </p:cNvPr>
          <p:cNvSpPr>
            <a:spLocks noGrp="1"/>
          </p:cNvSpPr>
          <p:nvPr>
            <p:ph type="title"/>
          </p:nvPr>
        </p:nvSpPr>
        <p:spPr/>
        <p:txBody>
          <a:bodyPr/>
          <a:lstStyle/>
          <a:p>
            <a:r>
              <a:rPr lang="en-IN" dirty="0"/>
              <a:t>Route 53 – Alias Records</a:t>
            </a:r>
          </a:p>
        </p:txBody>
      </p:sp>
      <p:pic>
        <p:nvPicPr>
          <p:cNvPr id="5" name="Content Placeholder 4">
            <a:extLst>
              <a:ext uri="{FF2B5EF4-FFF2-40B4-BE49-F238E27FC236}">
                <a16:creationId xmlns:a16="http://schemas.microsoft.com/office/drawing/2014/main" id="{34D4838F-1FBE-4299-AF11-152F2E2E88B9}"/>
              </a:ext>
            </a:extLst>
          </p:cNvPr>
          <p:cNvPicPr>
            <a:picLocks noGrp="1" noChangeAspect="1"/>
          </p:cNvPicPr>
          <p:nvPr>
            <p:ph idx="1"/>
          </p:nvPr>
        </p:nvPicPr>
        <p:blipFill>
          <a:blip r:embed="rId2"/>
          <a:stretch>
            <a:fillRect/>
          </a:stretch>
        </p:blipFill>
        <p:spPr>
          <a:xfrm>
            <a:off x="2044002" y="2103438"/>
            <a:ext cx="8103995" cy="3849687"/>
          </a:xfrm>
        </p:spPr>
      </p:pic>
    </p:spTree>
    <p:extLst>
      <p:ext uri="{BB962C8B-B14F-4D97-AF65-F5344CB8AC3E}">
        <p14:creationId xmlns:p14="http://schemas.microsoft.com/office/powerpoint/2010/main" val="4078775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184AB-AA73-407B-95E2-786F5E4736C0}"/>
              </a:ext>
            </a:extLst>
          </p:cNvPr>
          <p:cNvSpPr>
            <a:spLocks noGrp="1"/>
          </p:cNvSpPr>
          <p:nvPr>
            <p:ph type="title"/>
          </p:nvPr>
        </p:nvSpPr>
        <p:spPr/>
        <p:txBody>
          <a:bodyPr/>
          <a:lstStyle/>
          <a:p>
            <a:r>
              <a:rPr lang="en-IN" dirty="0"/>
              <a:t>Route 53 – Alias Records Target</a:t>
            </a:r>
          </a:p>
        </p:txBody>
      </p:sp>
      <p:pic>
        <p:nvPicPr>
          <p:cNvPr id="5" name="Content Placeholder 4">
            <a:extLst>
              <a:ext uri="{FF2B5EF4-FFF2-40B4-BE49-F238E27FC236}">
                <a16:creationId xmlns:a16="http://schemas.microsoft.com/office/drawing/2014/main" id="{55364D00-97F3-40D2-A863-2D7F6ABBCCCE}"/>
              </a:ext>
            </a:extLst>
          </p:cNvPr>
          <p:cNvPicPr>
            <a:picLocks noGrp="1" noChangeAspect="1"/>
          </p:cNvPicPr>
          <p:nvPr>
            <p:ph idx="1"/>
          </p:nvPr>
        </p:nvPicPr>
        <p:blipFill>
          <a:blip r:embed="rId2"/>
          <a:stretch>
            <a:fillRect/>
          </a:stretch>
        </p:blipFill>
        <p:spPr>
          <a:xfrm>
            <a:off x="1991641" y="2103438"/>
            <a:ext cx="8208717" cy="3849687"/>
          </a:xfrm>
        </p:spPr>
      </p:pic>
    </p:spTree>
    <p:extLst>
      <p:ext uri="{BB962C8B-B14F-4D97-AF65-F5344CB8AC3E}">
        <p14:creationId xmlns:p14="http://schemas.microsoft.com/office/powerpoint/2010/main" val="4193383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4684-F46C-4FD4-A2CA-812A96769A19}"/>
              </a:ext>
            </a:extLst>
          </p:cNvPr>
          <p:cNvSpPr>
            <a:spLocks noGrp="1"/>
          </p:cNvSpPr>
          <p:nvPr>
            <p:ph type="title"/>
          </p:nvPr>
        </p:nvSpPr>
        <p:spPr/>
        <p:txBody>
          <a:bodyPr/>
          <a:lstStyle/>
          <a:p>
            <a:r>
              <a:rPr lang="en-IN" dirty="0"/>
              <a:t>Route 53 – Routing Policies</a:t>
            </a:r>
          </a:p>
        </p:txBody>
      </p:sp>
      <p:pic>
        <p:nvPicPr>
          <p:cNvPr id="5" name="Content Placeholder 4">
            <a:extLst>
              <a:ext uri="{FF2B5EF4-FFF2-40B4-BE49-F238E27FC236}">
                <a16:creationId xmlns:a16="http://schemas.microsoft.com/office/drawing/2014/main" id="{03355AAE-3F0F-4D8E-AA81-624EAF9C3F42}"/>
              </a:ext>
            </a:extLst>
          </p:cNvPr>
          <p:cNvPicPr>
            <a:picLocks noGrp="1" noChangeAspect="1"/>
          </p:cNvPicPr>
          <p:nvPr>
            <p:ph idx="1"/>
          </p:nvPr>
        </p:nvPicPr>
        <p:blipFill>
          <a:blip r:embed="rId2"/>
          <a:stretch>
            <a:fillRect/>
          </a:stretch>
        </p:blipFill>
        <p:spPr>
          <a:xfrm>
            <a:off x="1904335" y="2103438"/>
            <a:ext cx="8383329" cy="3849687"/>
          </a:xfrm>
        </p:spPr>
      </p:pic>
    </p:spTree>
    <p:extLst>
      <p:ext uri="{BB962C8B-B14F-4D97-AF65-F5344CB8AC3E}">
        <p14:creationId xmlns:p14="http://schemas.microsoft.com/office/powerpoint/2010/main" val="4160867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AAC4-7BC6-4AB9-BA43-48759E1554F8}"/>
              </a:ext>
            </a:extLst>
          </p:cNvPr>
          <p:cNvSpPr>
            <a:spLocks noGrp="1"/>
          </p:cNvSpPr>
          <p:nvPr>
            <p:ph type="title"/>
          </p:nvPr>
        </p:nvSpPr>
        <p:spPr/>
        <p:txBody>
          <a:bodyPr/>
          <a:lstStyle/>
          <a:p>
            <a:r>
              <a:rPr lang="en-IN" dirty="0"/>
              <a:t>Routing Policies - Simple</a:t>
            </a:r>
          </a:p>
        </p:txBody>
      </p:sp>
      <p:pic>
        <p:nvPicPr>
          <p:cNvPr id="5" name="Content Placeholder 4">
            <a:extLst>
              <a:ext uri="{FF2B5EF4-FFF2-40B4-BE49-F238E27FC236}">
                <a16:creationId xmlns:a16="http://schemas.microsoft.com/office/drawing/2014/main" id="{FF3441A5-788D-4922-A244-E52D0DC3CA45}"/>
              </a:ext>
            </a:extLst>
          </p:cNvPr>
          <p:cNvPicPr>
            <a:picLocks noGrp="1" noChangeAspect="1"/>
          </p:cNvPicPr>
          <p:nvPr>
            <p:ph idx="1"/>
          </p:nvPr>
        </p:nvPicPr>
        <p:blipFill>
          <a:blip r:embed="rId2"/>
          <a:stretch>
            <a:fillRect/>
          </a:stretch>
        </p:blipFill>
        <p:spPr>
          <a:xfrm>
            <a:off x="1852030" y="2103438"/>
            <a:ext cx="8487939" cy="3849687"/>
          </a:xfrm>
        </p:spPr>
      </p:pic>
    </p:spTree>
    <p:extLst>
      <p:ext uri="{BB962C8B-B14F-4D97-AF65-F5344CB8AC3E}">
        <p14:creationId xmlns:p14="http://schemas.microsoft.com/office/powerpoint/2010/main" val="1892283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54F0-EF5F-4823-A557-E7B5F50F472C}"/>
              </a:ext>
            </a:extLst>
          </p:cNvPr>
          <p:cNvSpPr>
            <a:spLocks noGrp="1"/>
          </p:cNvSpPr>
          <p:nvPr>
            <p:ph type="title"/>
          </p:nvPr>
        </p:nvSpPr>
        <p:spPr/>
        <p:txBody>
          <a:bodyPr/>
          <a:lstStyle/>
          <a:p>
            <a:r>
              <a:rPr lang="en-IN" dirty="0"/>
              <a:t>Routing Policies - Weighted</a:t>
            </a:r>
          </a:p>
        </p:txBody>
      </p:sp>
      <p:pic>
        <p:nvPicPr>
          <p:cNvPr id="5" name="Content Placeholder 4">
            <a:extLst>
              <a:ext uri="{FF2B5EF4-FFF2-40B4-BE49-F238E27FC236}">
                <a16:creationId xmlns:a16="http://schemas.microsoft.com/office/drawing/2014/main" id="{5EDF46D1-0481-4E6D-BD22-D511A14F559B}"/>
              </a:ext>
            </a:extLst>
          </p:cNvPr>
          <p:cNvPicPr>
            <a:picLocks noGrp="1" noChangeAspect="1"/>
          </p:cNvPicPr>
          <p:nvPr>
            <p:ph idx="1"/>
          </p:nvPr>
        </p:nvPicPr>
        <p:blipFill>
          <a:blip r:embed="rId2"/>
          <a:stretch>
            <a:fillRect/>
          </a:stretch>
        </p:blipFill>
        <p:spPr>
          <a:xfrm>
            <a:off x="2052655" y="2103438"/>
            <a:ext cx="8086690" cy="3849687"/>
          </a:xfrm>
        </p:spPr>
      </p:pic>
    </p:spTree>
    <p:extLst>
      <p:ext uri="{BB962C8B-B14F-4D97-AF65-F5344CB8AC3E}">
        <p14:creationId xmlns:p14="http://schemas.microsoft.com/office/powerpoint/2010/main" val="1980318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4DF9-528F-4D60-9879-8AC22F5E8453}"/>
              </a:ext>
            </a:extLst>
          </p:cNvPr>
          <p:cNvSpPr>
            <a:spLocks noGrp="1"/>
          </p:cNvSpPr>
          <p:nvPr>
            <p:ph type="title"/>
          </p:nvPr>
        </p:nvSpPr>
        <p:spPr/>
        <p:txBody>
          <a:bodyPr/>
          <a:lstStyle/>
          <a:p>
            <a:r>
              <a:rPr lang="en-IN" dirty="0"/>
              <a:t>Routing Policies – Latency based</a:t>
            </a:r>
          </a:p>
        </p:txBody>
      </p:sp>
      <p:pic>
        <p:nvPicPr>
          <p:cNvPr id="5" name="Content Placeholder 4">
            <a:extLst>
              <a:ext uri="{FF2B5EF4-FFF2-40B4-BE49-F238E27FC236}">
                <a16:creationId xmlns:a16="http://schemas.microsoft.com/office/drawing/2014/main" id="{E73179E9-9326-428A-8874-B78D09D6DF68}"/>
              </a:ext>
            </a:extLst>
          </p:cNvPr>
          <p:cNvPicPr>
            <a:picLocks noGrp="1" noChangeAspect="1"/>
          </p:cNvPicPr>
          <p:nvPr>
            <p:ph idx="1"/>
          </p:nvPr>
        </p:nvPicPr>
        <p:blipFill>
          <a:blip r:embed="rId2"/>
          <a:stretch>
            <a:fillRect/>
          </a:stretch>
        </p:blipFill>
        <p:spPr>
          <a:xfrm>
            <a:off x="1734927" y="2103438"/>
            <a:ext cx="8722146" cy="3849687"/>
          </a:xfrm>
        </p:spPr>
      </p:pic>
    </p:spTree>
    <p:extLst>
      <p:ext uri="{BB962C8B-B14F-4D97-AF65-F5344CB8AC3E}">
        <p14:creationId xmlns:p14="http://schemas.microsoft.com/office/powerpoint/2010/main" val="3553705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360A-7FBD-4333-882F-B7DD058B3D9E}"/>
              </a:ext>
            </a:extLst>
          </p:cNvPr>
          <p:cNvSpPr>
            <a:spLocks noGrp="1"/>
          </p:cNvSpPr>
          <p:nvPr>
            <p:ph type="title"/>
          </p:nvPr>
        </p:nvSpPr>
        <p:spPr/>
        <p:txBody>
          <a:bodyPr/>
          <a:lstStyle/>
          <a:p>
            <a:r>
              <a:rPr lang="en-IN" dirty="0"/>
              <a:t>Route 53 – Health Checks</a:t>
            </a:r>
          </a:p>
        </p:txBody>
      </p:sp>
      <p:pic>
        <p:nvPicPr>
          <p:cNvPr id="5" name="Content Placeholder 4">
            <a:extLst>
              <a:ext uri="{FF2B5EF4-FFF2-40B4-BE49-F238E27FC236}">
                <a16:creationId xmlns:a16="http://schemas.microsoft.com/office/drawing/2014/main" id="{34F71324-5DBF-41AA-BE89-550291C43DA3}"/>
              </a:ext>
            </a:extLst>
          </p:cNvPr>
          <p:cNvPicPr>
            <a:picLocks noGrp="1" noChangeAspect="1"/>
          </p:cNvPicPr>
          <p:nvPr>
            <p:ph idx="1"/>
          </p:nvPr>
        </p:nvPicPr>
        <p:blipFill>
          <a:blip r:embed="rId2"/>
          <a:stretch>
            <a:fillRect/>
          </a:stretch>
        </p:blipFill>
        <p:spPr>
          <a:xfrm>
            <a:off x="2091638" y="2103438"/>
            <a:ext cx="8008723" cy="3849687"/>
          </a:xfrm>
        </p:spPr>
      </p:pic>
    </p:spTree>
    <p:extLst>
      <p:ext uri="{BB962C8B-B14F-4D97-AF65-F5344CB8AC3E}">
        <p14:creationId xmlns:p14="http://schemas.microsoft.com/office/powerpoint/2010/main" val="303016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08D12-90F7-41E0-BBE8-9D7B6047B730}"/>
              </a:ext>
            </a:extLst>
          </p:cNvPr>
          <p:cNvSpPr>
            <a:spLocks noGrp="1"/>
          </p:cNvSpPr>
          <p:nvPr>
            <p:ph type="title"/>
          </p:nvPr>
        </p:nvSpPr>
        <p:spPr/>
        <p:txBody>
          <a:bodyPr/>
          <a:lstStyle/>
          <a:p>
            <a:r>
              <a:rPr lang="en-IN" dirty="0"/>
              <a:t>Health Checks – Monitor an Endpoint</a:t>
            </a:r>
          </a:p>
        </p:txBody>
      </p:sp>
      <p:pic>
        <p:nvPicPr>
          <p:cNvPr id="5" name="Content Placeholder 4">
            <a:extLst>
              <a:ext uri="{FF2B5EF4-FFF2-40B4-BE49-F238E27FC236}">
                <a16:creationId xmlns:a16="http://schemas.microsoft.com/office/drawing/2014/main" id="{385A5C5B-0941-455A-91A5-0B47A63CB66F}"/>
              </a:ext>
            </a:extLst>
          </p:cNvPr>
          <p:cNvPicPr>
            <a:picLocks noGrp="1" noChangeAspect="1"/>
          </p:cNvPicPr>
          <p:nvPr>
            <p:ph idx="1"/>
          </p:nvPr>
        </p:nvPicPr>
        <p:blipFill>
          <a:blip r:embed="rId2"/>
          <a:stretch>
            <a:fillRect/>
          </a:stretch>
        </p:blipFill>
        <p:spPr>
          <a:xfrm>
            <a:off x="2223899" y="2103438"/>
            <a:ext cx="7744202" cy="3849687"/>
          </a:xfrm>
        </p:spPr>
      </p:pic>
    </p:spTree>
    <p:extLst>
      <p:ext uri="{BB962C8B-B14F-4D97-AF65-F5344CB8AC3E}">
        <p14:creationId xmlns:p14="http://schemas.microsoft.com/office/powerpoint/2010/main" val="1628066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5E76-5081-4BDD-8C9E-4E5953E096BC}"/>
              </a:ext>
            </a:extLst>
          </p:cNvPr>
          <p:cNvSpPr>
            <a:spLocks noGrp="1"/>
          </p:cNvSpPr>
          <p:nvPr>
            <p:ph type="title"/>
          </p:nvPr>
        </p:nvSpPr>
        <p:spPr/>
        <p:txBody>
          <a:bodyPr/>
          <a:lstStyle/>
          <a:p>
            <a:r>
              <a:rPr lang="en-IN" dirty="0"/>
              <a:t>Route 53 – Calculated Health Checks</a:t>
            </a:r>
          </a:p>
        </p:txBody>
      </p:sp>
      <p:pic>
        <p:nvPicPr>
          <p:cNvPr id="5" name="Content Placeholder 4">
            <a:extLst>
              <a:ext uri="{FF2B5EF4-FFF2-40B4-BE49-F238E27FC236}">
                <a16:creationId xmlns:a16="http://schemas.microsoft.com/office/drawing/2014/main" id="{5AEBC519-D703-4623-8F66-FC3C927EC463}"/>
              </a:ext>
            </a:extLst>
          </p:cNvPr>
          <p:cNvPicPr>
            <a:picLocks noGrp="1" noChangeAspect="1"/>
          </p:cNvPicPr>
          <p:nvPr>
            <p:ph idx="1"/>
          </p:nvPr>
        </p:nvPicPr>
        <p:blipFill>
          <a:blip r:embed="rId2"/>
          <a:stretch>
            <a:fillRect/>
          </a:stretch>
        </p:blipFill>
        <p:spPr>
          <a:xfrm>
            <a:off x="2061343" y="2103438"/>
            <a:ext cx="8069313" cy="3849687"/>
          </a:xfrm>
        </p:spPr>
      </p:pic>
    </p:spTree>
    <p:extLst>
      <p:ext uri="{BB962C8B-B14F-4D97-AF65-F5344CB8AC3E}">
        <p14:creationId xmlns:p14="http://schemas.microsoft.com/office/powerpoint/2010/main" val="100601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CB47-E6D2-46BF-A3E0-7343A75FA212}"/>
              </a:ext>
            </a:extLst>
          </p:cNvPr>
          <p:cNvSpPr>
            <a:spLocks noGrp="1"/>
          </p:cNvSpPr>
          <p:nvPr>
            <p:ph type="title"/>
          </p:nvPr>
        </p:nvSpPr>
        <p:spPr/>
        <p:txBody>
          <a:bodyPr/>
          <a:lstStyle/>
          <a:p>
            <a:r>
              <a:rPr lang="en-IN" dirty="0"/>
              <a:t>Health Checks – Private Hosted Zones</a:t>
            </a:r>
          </a:p>
        </p:txBody>
      </p:sp>
      <p:pic>
        <p:nvPicPr>
          <p:cNvPr id="5" name="Content Placeholder 4">
            <a:extLst>
              <a:ext uri="{FF2B5EF4-FFF2-40B4-BE49-F238E27FC236}">
                <a16:creationId xmlns:a16="http://schemas.microsoft.com/office/drawing/2014/main" id="{86A1A51A-3D42-4F9A-A1CE-C1BFA57132B2}"/>
              </a:ext>
            </a:extLst>
          </p:cNvPr>
          <p:cNvPicPr>
            <a:picLocks noGrp="1" noChangeAspect="1"/>
          </p:cNvPicPr>
          <p:nvPr>
            <p:ph idx="1"/>
          </p:nvPr>
        </p:nvPicPr>
        <p:blipFill>
          <a:blip r:embed="rId2"/>
          <a:stretch>
            <a:fillRect/>
          </a:stretch>
        </p:blipFill>
        <p:spPr>
          <a:xfrm>
            <a:off x="1532311" y="2103438"/>
            <a:ext cx="9127378" cy="3849687"/>
          </a:xfrm>
        </p:spPr>
      </p:pic>
    </p:spTree>
    <p:extLst>
      <p:ext uri="{BB962C8B-B14F-4D97-AF65-F5344CB8AC3E}">
        <p14:creationId xmlns:p14="http://schemas.microsoft.com/office/powerpoint/2010/main" val="2081378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F958-8043-4837-9C63-A0DC5484BEF2}"/>
              </a:ext>
            </a:extLst>
          </p:cNvPr>
          <p:cNvSpPr>
            <a:spLocks noGrp="1"/>
          </p:cNvSpPr>
          <p:nvPr>
            <p:ph type="title"/>
          </p:nvPr>
        </p:nvSpPr>
        <p:spPr/>
        <p:txBody>
          <a:bodyPr/>
          <a:lstStyle/>
          <a:p>
            <a:r>
              <a:rPr lang="en-IN" dirty="0"/>
              <a:t>DNS Basics</a:t>
            </a:r>
          </a:p>
        </p:txBody>
      </p:sp>
      <p:sp>
        <p:nvSpPr>
          <p:cNvPr id="3" name="Content Placeholder 2">
            <a:extLst>
              <a:ext uri="{FF2B5EF4-FFF2-40B4-BE49-F238E27FC236}">
                <a16:creationId xmlns:a16="http://schemas.microsoft.com/office/drawing/2014/main" id="{CEC406D1-51B9-4009-8658-725B128E87C3}"/>
              </a:ext>
            </a:extLst>
          </p:cNvPr>
          <p:cNvSpPr>
            <a:spLocks noGrp="1"/>
          </p:cNvSpPr>
          <p:nvPr>
            <p:ph idx="1"/>
          </p:nvPr>
        </p:nvSpPr>
        <p:spPr/>
        <p:txBody>
          <a:bodyPr/>
          <a:lstStyle/>
          <a:p>
            <a:r>
              <a:rPr lang="en-IN" dirty="0"/>
              <a:t>DNS </a:t>
            </a:r>
            <a:r>
              <a:rPr lang="en-IN" dirty="0" err="1"/>
              <a:t>Recursor</a:t>
            </a:r>
            <a:r>
              <a:rPr lang="en-IN" dirty="0"/>
              <a:t>/Resolver – Acts like Librarian who go and fetches the particular books. Usually managed by your ISPs</a:t>
            </a:r>
          </a:p>
          <a:p>
            <a:r>
              <a:rPr lang="en-IN" dirty="0"/>
              <a:t>Client web browser send the queries to DNS </a:t>
            </a:r>
            <a:r>
              <a:rPr lang="en-IN" dirty="0" err="1"/>
              <a:t>Recursor</a:t>
            </a:r>
            <a:endParaRPr lang="en-IN" dirty="0"/>
          </a:p>
          <a:p>
            <a:r>
              <a:rPr lang="en-IN" dirty="0"/>
              <a:t>Root </a:t>
            </a:r>
            <a:r>
              <a:rPr lang="en-IN" dirty="0" err="1"/>
              <a:t>NameServer</a:t>
            </a:r>
            <a:r>
              <a:rPr lang="en-IN" dirty="0"/>
              <a:t> – This is the first step to translate or resolve human readable host name to </a:t>
            </a:r>
            <a:r>
              <a:rPr lang="en-IN" dirty="0" err="1"/>
              <a:t>ip</a:t>
            </a:r>
            <a:r>
              <a:rPr lang="en-IN" dirty="0"/>
              <a:t> address. It acts like an index which points to a different rack of the books</a:t>
            </a:r>
          </a:p>
          <a:p>
            <a:r>
              <a:rPr lang="en-IN" dirty="0"/>
              <a:t>TLD </a:t>
            </a:r>
            <a:r>
              <a:rPr lang="en-IN" dirty="0" err="1"/>
              <a:t>NameServer</a:t>
            </a:r>
            <a:r>
              <a:rPr lang="en-IN" dirty="0"/>
              <a:t> – Top Level Domain Server – it’s like specific racks of books in a library. In example.com   TLD server is .com</a:t>
            </a:r>
          </a:p>
          <a:p>
            <a:r>
              <a:rPr lang="en-IN" dirty="0"/>
              <a:t>Authoritative </a:t>
            </a:r>
            <a:r>
              <a:rPr lang="en-IN" dirty="0" err="1"/>
              <a:t>NameServer</a:t>
            </a:r>
            <a:r>
              <a:rPr lang="en-IN" dirty="0"/>
              <a:t> -  this is the final point or last stop to resolve the query. If this has the right </a:t>
            </a:r>
            <a:r>
              <a:rPr lang="en-IN" dirty="0" err="1"/>
              <a:t>ip</a:t>
            </a:r>
            <a:r>
              <a:rPr lang="en-IN" dirty="0"/>
              <a:t> for the </a:t>
            </a:r>
            <a:r>
              <a:rPr lang="en-IN" dirty="0" err="1"/>
              <a:t>requestes</a:t>
            </a:r>
            <a:r>
              <a:rPr lang="en-IN" dirty="0"/>
              <a:t> host name, then it will return the </a:t>
            </a:r>
            <a:r>
              <a:rPr lang="en-IN" dirty="0" err="1"/>
              <a:t>ip</a:t>
            </a:r>
            <a:r>
              <a:rPr lang="en-IN" dirty="0"/>
              <a:t> back to DNS </a:t>
            </a:r>
            <a:r>
              <a:rPr lang="en-IN" dirty="0" err="1"/>
              <a:t>Recursor</a:t>
            </a:r>
            <a:r>
              <a:rPr lang="en-IN" dirty="0"/>
              <a:t> (Librarian)</a:t>
            </a:r>
          </a:p>
          <a:p>
            <a:endParaRPr lang="en-IN" dirty="0"/>
          </a:p>
        </p:txBody>
      </p:sp>
    </p:spTree>
    <p:extLst>
      <p:ext uri="{BB962C8B-B14F-4D97-AF65-F5344CB8AC3E}">
        <p14:creationId xmlns:p14="http://schemas.microsoft.com/office/powerpoint/2010/main" val="3184518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F228-BB07-4323-8CA4-DAA036F6B0F7}"/>
              </a:ext>
            </a:extLst>
          </p:cNvPr>
          <p:cNvSpPr>
            <a:spLocks noGrp="1"/>
          </p:cNvSpPr>
          <p:nvPr>
            <p:ph type="title"/>
          </p:nvPr>
        </p:nvSpPr>
        <p:spPr/>
        <p:txBody>
          <a:bodyPr/>
          <a:lstStyle/>
          <a:p>
            <a:r>
              <a:rPr lang="en-IN" dirty="0"/>
              <a:t>Routing Policies - Geolocation</a:t>
            </a:r>
          </a:p>
        </p:txBody>
      </p:sp>
      <p:pic>
        <p:nvPicPr>
          <p:cNvPr id="5" name="Content Placeholder 4">
            <a:extLst>
              <a:ext uri="{FF2B5EF4-FFF2-40B4-BE49-F238E27FC236}">
                <a16:creationId xmlns:a16="http://schemas.microsoft.com/office/drawing/2014/main" id="{2C488329-E6F7-42D4-AFE2-54A03EDB21FB}"/>
              </a:ext>
            </a:extLst>
          </p:cNvPr>
          <p:cNvPicPr>
            <a:picLocks noGrp="1" noChangeAspect="1"/>
          </p:cNvPicPr>
          <p:nvPr>
            <p:ph idx="1"/>
          </p:nvPr>
        </p:nvPicPr>
        <p:blipFill>
          <a:blip r:embed="rId2"/>
          <a:stretch>
            <a:fillRect/>
          </a:stretch>
        </p:blipFill>
        <p:spPr>
          <a:xfrm>
            <a:off x="1930519" y="2103438"/>
            <a:ext cx="8330962" cy="3849687"/>
          </a:xfrm>
        </p:spPr>
      </p:pic>
    </p:spTree>
    <p:extLst>
      <p:ext uri="{BB962C8B-B14F-4D97-AF65-F5344CB8AC3E}">
        <p14:creationId xmlns:p14="http://schemas.microsoft.com/office/powerpoint/2010/main" val="2881672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8D060-FD08-4364-8EE0-5FAF2CE10AB5}"/>
              </a:ext>
            </a:extLst>
          </p:cNvPr>
          <p:cNvSpPr>
            <a:spLocks noGrp="1"/>
          </p:cNvSpPr>
          <p:nvPr>
            <p:ph type="title"/>
          </p:nvPr>
        </p:nvSpPr>
        <p:spPr/>
        <p:txBody>
          <a:bodyPr/>
          <a:lstStyle/>
          <a:p>
            <a:r>
              <a:rPr lang="en-IN" dirty="0"/>
              <a:t>Routing Policies - </a:t>
            </a:r>
            <a:r>
              <a:rPr lang="en-IN" dirty="0" err="1"/>
              <a:t>Geoproximity</a:t>
            </a:r>
            <a:endParaRPr lang="en-IN" dirty="0"/>
          </a:p>
        </p:txBody>
      </p:sp>
      <p:pic>
        <p:nvPicPr>
          <p:cNvPr id="5" name="Content Placeholder 4">
            <a:extLst>
              <a:ext uri="{FF2B5EF4-FFF2-40B4-BE49-F238E27FC236}">
                <a16:creationId xmlns:a16="http://schemas.microsoft.com/office/drawing/2014/main" id="{C89BC85A-5FC0-4180-81C2-6313C5431E5B}"/>
              </a:ext>
            </a:extLst>
          </p:cNvPr>
          <p:cNvPicPr>
            <a:picLocks noGrp="1" noChangeAspect="1"/>
          </p:cNvPicPr>
          <p:nvPr>
            <p:ph idx="1"/>
          </p:nvPr>
        </p:nvPicPr>
        <p:blipFill>
          <a:blip r:embed="rId2"/>
          <a:stretch>
            <a:fillRect/>
          </a:stretch>
        </p:blipFill>
        <p:spPr>
          <a:xfrm>
            <a:off x="1653061" y="2103438"/>
            <a:ext cx="8885877" cy="3849687"/>
          </a:xfrm>
        </p:spPr>
      </p:pic>
    </p:spTree>
    <p:extLst>
      <p:ext uri="{BB962C8B-B14F-4D97-AF65-F5344CB8AC3E}">
        <p14:creationId xmlns:p14="http://schemas.microsoft.com/office/powerpoint/2010/main" val="4143350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B4E07-D50C-4C82-A536-549F262295D4}"/>
              </a:ext>
            </a:extLst>
          </p:cNvPr>
          <p:cNvSpPr>
            <a:spLocks noGrp="1"/>
          </p:cNvSpPr>
          <p:nvPr>
            <p:ph type="title"/>
          </p:nvPr>
        </p:nvSpPr>
        <p:spPr/>
        <p:txBody>
          <a:bodyPr/>
          <a:lstStyle/>
          <a:p>
            <a:r>
              <a:rPr lang="en-IN" dirty="0"/>
              <a:t>Routing Policies – </a:t>
            </a:r>
            <a:r>
              <a:rPr lang="en-IN" dirty="0" err="1"/>
              <a:t>Geoproximity</a:t>
            </a:r>
            <a:endParaRPr lang="en-IN" dirty="0"/>
          </a:p>
        </p:txBody>
      </p:sp>
      <p:pic>
        <p:nvPicPr>
          <p:cNvPr id="5" name="Content Placeholder 4">
            <a:extLst>
              <a:ext uri="{FF2B5EF4-FFF2-40B4-BE49-F238E27FC236}">
                <a16:creationId xmlns:a16="http://schemas.microsoft.com/office/drawing/2014/main" id="{C49D2267-829E-499E-85F2-6B58D5483FFB}"/>
              </a:ext>
            </a:extLst>
          </p:cNvPr>
          <p:cNvPicPr>
            <a:picLocks noGrp="1" noChangeAspect="1"/>
          </p:cNvPicPr>
          <p:nvPr>
            <p:ph idx="1"/>
          </p:nvPr>
        </p:nvPicPr>
        <p:blipFill>
          <a:blip r:embed="rId2"/>
          <a:stretch>
            <a:fillRect/>
          </a:stretch>
        </p:blipFill>
        <p:spPr>
          <a:xfrm>
            <a:off x="2083607" y="2103438"/>
            <a:ext cx="8024786" cy="3849687"/>
          </a:xfrm>
        </p:spPr>
      </p:pic>
    </p:spTree>
    <p:extLst>
      <p:ext uri="{BB962C8B-B14F-4D97-AF65-F5344CB8AC3E}">
        <p14:creationId xmlns:p14="http://schemas.microsoft.com/office/powerpoint/2010/main" val="1850363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EA6B5-6C37-41F4-85BA-4E39BBB07B21}"/>
              </a:ext>
            </a:extLst>
          </p:cNvPr>
          <p:cNvSpPr>
            <a:spLocks noGrp="1"/>
          </p:cNvSpPr>
          <p:nvPr>
            <p:ph type="title"/>
          </p:nvPr>
        </p:nvSpPr>
        <p:spPr/>
        <p:txBody>
          <a:bodyPr/>
          <a:lstStyle/>
          <a:p>
            <a:r>
              <a:rPr lang="en-IN" dirty="0"/>
              <a:t>Routing Policies - </a:t>
            </a:r>
            <a:r>
              <a:rPr lang="en-IN" dirty="0" err="1"/>
              <a:t>Geoproximity</a:t>
            </a:r>
            <a:endParaRPr lang="en-IN" dirty="0"/>
          </a:p>
        </p:txBody>
      </p:sp>
      <p:pic>
        <p:nvPicPr>
          <p:cNvPr id="5" name="Content Placeholder 4">
            <a:extLst>
              <a:ext uri="{FF2B5EF4-FFF2-40B4-BE49-F238E27FC236}">
                <a16:creationId xmlns:a16="http://schemas.microsoft.com/office/drawing/2014/main" id="{27C7C55C-8B91-4DA1-9043-8E029EBD778B}"/>
              </a:ext>
            </a:extLst>
          </p:cNvPr>
          <p:cNvPicPr>
            <a:picLocks noGrp="1" noChangeAspect="1"/>
          </p:cNvPicPr>
          <p:nvPr>
            <p:ph idx="1"/>
          </p:nvPr>
        </p:nvPicPr>
        <p:blipFill>
          <a:blip r:embed="rId2"/>
          <a:stretch>
            <a:fillRect/>
          </a:stretch>
        </p:blipFill>
        <p:spPr>
          <a:xfrm>
            <a:off x="2164469" y="2103438"/>
            <a:ext cx="7863062" cy="3849687"/>
          </a:xfrm>
        </p:spPr>
      </p:pic>
    </p:spTree>
    <p:extLst>
      <p:ext uri="{BB962C8B-B14F-4D97-AF65-F5344CB8AC3E}">
        <p14:creationId xmlns:p14="http://schemas.microsoft.com/office/powerpoint/2010/main" val="3252753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C2B3-AD1B-4000-9164-F921EF2A4B97}"/>
              </a:ext>
            </a:extLst>
          </p:cNvPr>
          <p:cNvSpPr>
            <a:spLocks noGrp="1"/>
          </p:cNvSpPr>
          <p:nvPr>
            <p:ph type="title"/>
          </p:nvPr>
        </p:nvSpPr>
        <p:spPr/>
        <p:txBody>
          <a:bodyPr/>
          <a:lstStyle/>
          <a:p>
            <a:r>
              <a:rPr lang="en-IN" dirty="0"/>
              <a:t>Route53 – Traffic Flow</a:t>
            </a:r>
          </a:p>
        </p:txBody>
      </p:sp>
      <p:pic>
        <p:nvPicPr>
          <p:cNvPr id="5" name="Content Placeholder 4">
            <a:extLst>
              <a:ext uri="{FF2B5EF4-FFF2-40B4-BE49-F238E27FC236}">
                <a16:creationId xmlns:a16="http://schemas.microsoft.com/office/drawing/2014/main" id="{C8428791-C813-4B17-ABAA-26B1C0099321}"/>
              </a:ext>
            </a:extLst>
          </p:cNvPr>
          <p:cNvPicPr>
            <a:picLocks noGrp="1" noChangeAspect="1"/>
          </p:cNvPicPr>
          <p:nvPr>
            <p:ph idx="1"/>
          </p:nvPr>
        </p:nvPicPr>
        <p:blipFill>
          <a:blip r:embed="rId2"/>
          <a:stretch>
            <a:fillRect/>
          </a:stretch>
        </p:blipFill>
        <p:spPr>
          <a:xfrm>
            <a:off x="2070541" y="2103438"/>
            <a:ext cx="8050917" cy="3849687"/>
          </a:xfrm>
        </p:spPr>
      </p:pic>
    </p:spTree>
    <p:extLst>
      <p:ext uri="{BB962C8B-B14F-4D97-AF65-F5344CB8AC3E}">
        <p14:creationId xmlns:p14="http://schemas.microsoft.com/office/powerpoint/2010/main" val="608594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D7773-4B14-4CE6-80CC-FE79F5F2EADE}"/>
              </a:ext>
            </a:extLst>
          </p:cNvPr>
          <p:cNvSpPr>
            <a:spLocks noGrp="1"/>
          </p:cNvSpPr>
          <p:nvPr>
            <p:ph type="title"/>
          </p:nvPr>
        </p:nvSpPr>
        <p:spPr/>
        <p:txBody>
          <a:bodyPr/>
          <a:lstStyle/>
          <a:p>
            <a:r>
              <a:rPr lang="en-IN" dirty="0"/>
              <a:t>Routing Policies – Multi Value</a:t>
            </a:r>
          </a:p>
        </p:txBody>
      </p:sp>
      <p:pic>
        <p:nvPicPr>
          <p:cNvPr id="5" name="Content Placeholder 4">
            <a:extLst>
              <a:ext uri="{FF2B5EF4-FFF2-40B4-BE49-F238E27FC236}">
                <a16:creationId xmlns:a16="http://schemas.microsoft.com/office/drawing/2014/main" id="{5EC956C5-1B28-4848-BB79-AF7489B72497}"/>
              </a:ext>
            </a:extLst>
          </p:cNvPr>
          <p:cNvPicPr>
            <a:picLocks noGrp="1" noChangeAspect="1"/>
          </p:cNvPicPr>
          <p:nvPr>
            <p:ph idx="1"/>
          </p:nvPr>
        </p:nvPicPr>
        <p:blipFill>
          <a:blip r:embed="rId2"/>
          <a:stretch>
            <a:fillRect/>
          </a:stretch>
        </p:blipFill>
        <p:spPr>
          <a:xfrm>
            <a:off x="1634311" y="2103438"/>
            <a:ext cx="8923377" cy="3849687"/>
          </a:xfrm>
        </p:spPr>
      </p:pic>
    </p:spTree>
    <p:extLst>
      <p:ext uri="{BB962C8B-B14F-4D97-AF65-F5344CB8AC3E}">
        <p14:creationId xmlns:p14="http://schemas.microsoft.com/office/powerpoint/2010/main" val="2781321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8860-9A88-4FC3-8EA3-7237E73A295C}"/>
              </a:ext>
            </a:extLst>
          </p:cNvPr>
          <p:cNvSpPr>
            <a:spLocks noGrp="1"/>
          </p:cNvSpPr>
          <p:nvPr>
            <p:ph type="title"/>
          </p:nvPr>
        </p:nvSpPr>
        <p:spPr/>
        <p:txBody>
          <a:bodyPr/>
          <a:lstStyle/>
          <a:p>
            <a:r>
              <a:rPr lang="en-IN" dirty="0"/>
              <a:t>Domain Registrar vs DNS Service</a:t>
            </a:r>
          </a:p>
        </p:txBody>
      </p:sp>
      <p:pic>
        <p:nvPicPr>
          <p:cNvPr id="5" name="Content Placeholder 4">
            <a:extLst>
              <a:ext uri="{FF2B5EF4-FFF2-40B4-BE49-F238E27FC236}">
                <a16:creationId xmlns:a16="http://schemas.microsoft.com/office/drawing/2014/main" id="{AC3A6AD3-1EB5-4FB5-B709-D72E50BEBCBE}"/>
              </a:ext>
            </a:extLst>
          </p:cNvPr>
          <p:cNvPicPr>
            <a:picLocks noGrp="1" noChangeAspect="1"/>
          </p:cNvPicPr>
          <p:nvPr>
            <p:ph idx="1"/>
          </p:nvPr>
        </p:nvPicPr>
        <p:blipFill>
          <a:blip r:embed="rId2"/>
          <a:stretch>
            <a:fillRect/>
          </a:stretch>
        </p:blipFill>
        <p:spPr>
          <a:xfrm>
            <a:off x="1754930" y="2103438"/>
            <a:ext cx="8682139" cy="3849687"/>
          </a:xfrm>
        </p:spPr>
      </p:pic>
    </p:spTree>
    <p:extLst>
      <p:ext uri="{BB962C8B-B14F-4D97-AF65-F5344CB8AC3E}">
        <p14:creationId xmlns:p14="http://schemas.microsoft.com/office/powerpoint/2010/main" val="4078621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A852-329A-4C81-98A6-EF8CA2179353}"/>
              </a:ext>
            </a:extLst>
          </p:cNvPr>
          <p:cNvSpPr>
            <a:spLocks noGrp="1"/>
          </p:cNvSpPr>
          <p:nvPr>
            <p:ph type="title"/>
          </p:nvPr>
        </p:nvSpPr>
        <p:spPr/>
        <p:txBody>
          <a:bodyPr/>
          <a:lstStyle/>
          <a:p>
            <a:r>
              <a:rPr lang="en-IN" dirty="0"/>
              <a:t>GoDaddy as Registrar &amp; Route 53 as DNS Service</a:t>
            </a:r>
          </a:p>
        </p:txBody>
      </p:sp>
      <p:pic>
        <p:nvPicPr>
          <p:cNvPr id="5" name="Content Placeholder 4">
            <a:extLst>
              <a:ext uri="{FF2B5EF4-FFF2-40B4-BE49-F238E27FC236}">
                <a16:creationId xmlns:a16="http://schemas.microsoft.com/office/drawing/2014/main" id="{424E78CB-41FE-46BF-A598-FEDED959516E}"/>
              </a:ext>
            </a:extLst>
          </p:cNvPr>
          <p:cNvPicPr>
            <a:picLocks noGrp="1" noChangeAspect="1"/>
          </p:cNvPicPr>
          <p:nvPr>
            <p:ph idx="1"/>
          </p:nvPr>
        </p:nvPicPr>
        <p:blipFill>
          <a:blip r:embed="rId2"/>
          <a:stretch>
            <a:fillRect/>
          </a:stretch>
        </p:blipFill>
        <p:spPr>
          <a:xfrm>
            <a:off x="1477657" y="2103438"/>
            <a:ext cx="9236686" cy="3849687"/>
          </a:xfrm>
        </p:spPr>
      </p:pic>
    </p:spTree>
    <p:extLst>
      <p:ext uri="{BB962C8B-B14F-4D97-AF65-F5344CB8AC3E}">
        <p14:creationId xmlns:p14="http://schemas.microsoft.com/office/powerpoint/2010/main" val="3145566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189D4-7E46-47C6-8E91-874AAA0471BD}"/>
              </a:ext>
            </a:extLst>
          </p:cNvPr>
          <p:cNvSpPr>
            <a:spLocks noGrp="1"/>
          </p:cNvSpPr>
          <p:nvPr>
            <p:ph type="title"/>
          </p:nvPr>
        </p:nvSpPr>
        <p:spPr/>
        <p:txBody>
          <a:bodyPr/>
          <a:lstStyle/>
          <a:p>
            <a:r>
              <a:rPr lang="en-IN" dirty="0"/>
              <a:t>3</a:t>
            </a:r>
            <a:r>
              <a:rPr lang="en-IN" baseline="30000" dirty="0"/>
              <a:t>rd</a:t>
            </a:r>
            <a:r>
              <a:rPr lang="en-IN" dirty="0"/>
              <a:t> party registrar with amazon route 53</a:t>
            </a:r>
          </a:p>
        </p:txBody>
      </p:sp>
      <p:pic>
        <p:nvPicPr>
          <p:cNvPr id="5" name="Content Placeholder 4">
            <a:extLst>
              <a:ext uri="{FF2B5EF4-FFF2-40B4-BE49-F238E27FC236}">
                <a16:creationId xmlns:a16="http://schemas.microsoft.com/office/drawing/2014/main" id="{D1DBE5E7-0C8D-4158-8493-447541E16085}"/>
              </a:ext>
            </a:extLst>
          </p:cNvPr>
          <p:cNvPicPr>
            <a:picLocks noGrp="1" noChangeAspect="1"/>
          </p:cNvPicPr>
          <p:nvPr>
            <p:ph idx="1"/>
          </p:nvPr>
        </p:nvPicPr>
        <p:blipFill>
          <a:blip r:embed="rId2"/>
          <a:stretch>
            <a:fillRect/>
          </a:stretch>
        </p:blipFill>
        <p:spPr>
          <a:xfrm>
            <a:off x="1729731" y="2103438"/>
            <a:ext cx="8732538" cy="3849687"/>
          </a:xfrm>
        </p:spPr>
      </p:pic>
    </p:spTree>
    <p:extLst>
      <p:ext uri="{BB962C8B-B14F-4D97-AF65-F5344CB8AC3E}">
        <p14:creationId xmlns:p14="http://schemas.microsoft.com/office/powerpoint/2010/main" val="4070109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8BA7A-BC2F-4E92-B993-A971F6E001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4C6B46-9422-4D43-AE24-7020C935EB7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60172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5CD7-1B68-49AE-A9DA-5A73D90295D0}"/>
              </a:ext>
            </a:extLst>
          </p:cNvPr>
          <p:cNvSpPr>
            <a:spLocks noGrp="1"/>
          </p:cNvSpPr>
          <p:nvPr>
            <p:ph type="title"/>
          </p:nvPr>
        </p:nvSpPr>
        <p:spPr/>
        <p:txBody>
          <a:bodyPr/>
          <a:lstStyle/>
          <a:p>
            <a:r>
              <a:rPr lang="en-IN" dirty="0"/>
              <a:t>How DNS Works</a:t>
            </a:r>
          </a:p>
        </p:txBody>
      </p:sp>
      <p:pic>
        <p:nvPicPr>
          <p:cNvPr id="5" name="Content Placeholder 4">
            <a:extLst>
              <a:ext uri="{FF2B5EF4-FFF2-40B4-BE49-F238E27FC236}">
                <a16:creationId xmlns:a16="http://schemas.microsoft.com/office/drawing/2014/main" id="{D7D4C71D-3512-4E6C-B669-BD4FDAA9C6A9}"/>
              </a:ext>
            </a:extLst>
          </p:cNvPr>
          <p:cNvPicPr>
            <a:picLocks noGrp="1" noChangeAspect="1"/>
          </p:cNvPicPr>
          <p:nvPr>
            <p:ph sz="half" idx="1"/>
          </p:nvPr>
        </p:nvPicPr>
        <p:blipFill>
          <a:blip r:embed="rId2"/>
          <a:stretch>
            <a:fillRect/>
          </a:stretch>
        </p:blipFill>
        <p:spPr>
          <a:xfrm>
            <a:off x="1066800" y="2604929"/>
            <a:ext cx="4664075" cy="2745104"/>
          </a:xfrm>
        </p:spPr>
      </p:pic>
      <p:pic>
        <p:nvPicPr>
          <p:cNvPr id="8" name="Content Placeholder 7">
            <a:extLst>
              <a:ext uri="{FF2B5EF4-FFF2-40B4-BE49-F238E27FC236}">
                <a16:creationId xmlns:a16="http://schemas.microsoft.com/office/drawing/2014/main" id="{C8348E66-7B7E-454F-B841-706011FBA46C}"/>
              </a:ext>
            </a:extLst>
          </p:cNvPr>
          <p:cNvPicPr>
            <a:picLocks noGrp="1" noChangeAspect="1"/>
          </p:cNvPicPr>
          <p:nvPr>
            <p:ph sz="half" idx="2"/>
          </p:nvPr>
        </p:nvPicPr>
        <p:blipFill>
          <a:blip r:embed="rId3"/>
          <a:stretch>
            <a:fillRect/>
          </a:stretch>
        </p:blipFill>
        <p:spPr>
          <a:xfrm>
            <a:off x="6575550" y="2655297"/>
            <a:ext cx="4435224" cy="2644369"/>
          </a:xfrm>
        </p:spPr>
      </p:pic>
    </p:spTree>
    <p:extLst>
      <p:ext uri="{BB962C8B-B14F-4D97-AF65-F5344CB8AC3E}">
        <p14:creationId xmlns:p14="http://schemas.microsoft.com/office/powerpoint/2010/main" val="327167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35437E-B56E-4775-B4E8-F5F83712383E}"/>
              </a:ext>
            </a:extLst>
          </p:cNvPr>
          <p:cNvSpPr>
            <a:spLocks noGrp="1"/>
          </p:cNvSpPr>
          <p:nvPr>
            <p:ph type="title"/>
          </p:nvPr>
        </p:nvSpPr>
        <p:spPr/>
        <p:txBody>
          <a:bodyPr/>
          <a:lstStyle/>
          <a:p>
            <a:r>
              <a:rPr lang="en-IN" dirty="0"/>
              <a:t>Types of DNS Service</a:t>
            </a:r>
          </a:p>
        </p:txBody>
      </p:sp>
      <p:sp>
        <p:nvSpPr>
          <p:cNvPr id="6" name="Content Placeholder 5">
            <a:extLst>
              <a:ext uri="{FF2B5EF4-FFF2-40B4-BE49-F238E27FC236}">
                <a16:creationId xmlns:a16="http://schemas.microsoft.com/office/drawing/2014/main" id="{0C453A08-8C06-4B72-B7D9-2DCA3EBD650D}"/>
              </a:ext>
            </a:extLst>
          </p:cNvPr>
          <p:cNvSpPr>
            <a:spLocks noGrp="1"/>
          </p:cNvSpPr>
          <p:nvPr>
            <p:ph idx="1"/>
          </p:nvPr>
        </p:nvSpPr>
        <p:spPr/>
        <p:txBody>
          <a:bodyPr/>
          <a:lstStyle/>
          <a:p>
            <a:r>
              <a:rPr lang="en-IN" dirty="0"/>
              <a:t>Router53 is one of the way DNS Service which translates human readable names to </a:t>
            </a:r>
            <a:r>
              <a:rPr lang="en-IN" dirty="0" err="1"/>
              <a:t>ip</a:t>
            </a:r>
            <a:endParaRPr lang="en-IN" dirty="0"/>
          </a:p>
          <a:p>
            <a:r>
              <a:rPr lang="en-IN" dirty="0"/>
              <a:t>Authoritative DNS: This has final authority to find the right </a:t>
            </a:r>
            <a:r>
              <a:rPr lang="en-IN" dirty="0" err="1"/>
              <a:t>ip</a:t>
            </a:r>
            <a:r>
              <a:rPr lang="en-IN" dirty="0"/>
              <a:t> at any cost. Route 53 is this DNS</a:t>
            </a:r>
          </a:p>
          <a:p>
            <a:r>
              <a:rPr lang="en-IN" dirty="0"/>
              <a:t>Recursive DNS : Usually client will not hit the authoritative directly rather here. This acts as an intermediary and sometimes the queries would have cached here for some TTL. Finally it will pass the query to some authoritative DNS servers</a:t>
            </a:r>
          </a:p>
          <a:p>
            <a:endParaRPr lang="en-IN" dirty="0"/>
          </a:p>
          <a:p>
            <a:endParaRPr lang="en-IN" dirty="0"/>
          </a:p>
          <a:p>
            <a:endParaRPr lang="en-IN" dirty="0"/>
          </a:p>
        </p:txBody>
      </p:sp>
    </p:spTree>
    <p:extLst>
      <p:ext uri="{BB962C8B-B14F-4D97-AF65-F5344CB8AC3E}">
        <p14:creationId xmlns:p14="http://schemas.microsoft.com/office/powerpoint/2010/main" val="148551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3905-0B32-4EC0-BAFD-E7D4DE66B337}"/>
              </a:ext>
            </a:extLst>
          </p:cNvPr>
          <p:cNvSpPr>
            <a:spLocks noGrp="1"/>
          </p:cNvSpPr>
          <p:nvPr>
            <p:ph type="title"/>
          </p:nvPr>
        </p:nvSpPr>
        <p:spPr/>
        <p:txBody>
          <a:bodyPr/>
          <a:lstStyle/>
          <a:p>
            <a:r>
              <a:rPr lang="en-IN" dirty="0"/>
              <a:t>How does DNS Route traffic to your web application</a:t>
            </a:r>
          </a:p>
        </p:txBody>
      </p:sp>
      <p:pic>
        <p:nvPicPr>
          <p:cNvPr id="5" name="Content Placeholder 4">
            <a:extLst>
              <a:ext uri="{FF2B5EF4-FFF2-40B4-BE49-F238E27FC236}">
                <a16:creationId xmlns:a16="http://schemas.microsoft.com/office/drawing/2014/main" id="{13B0BC8F-D46B-493B-88B3-CE50AD3914CB}"/>
              </a:ext>
            </a:extLst>
          </p:cNvPr>
          <p:cNvPicPr>
            <a:picLocks noGrp="1" noChangeAspect="1"/>
          </p:cNvPicPr>
          <p:nvPr>
            <p:ph idx="1"/>
          </p:nvPr>
        </p:nvPicPr>
        <p:blipFill>
          <a:blip r:embed="rId2"/>
          <a:stretch>
            <a:fillRect/>
          </a:stretch>
        </p:blipFill>
        <p:spPr>
          <a:xfrm>
            <a:off x="3243283" y="2103438"/>
            <a:ext cx="5705434" cy="3849687"/>
          </a:xfrm>
        </p:spPr>
      </p:pic>
    </p:spTree>
    <p:extLst>
      <p:ext uri="{BB962C8B-B14F-4D97-AF65-F5344CB8AC3E}">
        <p14:creationId xmlns:p14="http://schemas.microsoft.com/office/powerpoint/2010/main" val="3135587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50464-7474-4867-9CCF-4AD2F89FDFCD}"/>
              </a:ext>
            </a:extLst>
          </p:cNvPr>
          <p:cNvSpPr>
            <a:spLocks noGrp="1"/>
          </p:cNvSpPr>
          <p:nvPr>
            <p:ph type="title"/>
          </p:nvPr>
        </p:nvSpPr>
        <p:spPr/>
        <p:txBody>
          <a:bodyPr/>
          <a:lstStyle/>
          <a:p>
            <a:r>
              <a:rPr lang="en-IN" dirty="0"/>
              <a:t>Route 53</a:t>
            </a:r>
          </a:p>
        </p:txBody>
      </p:sp>
      <p:sp>
        <p:nvSpPr>
          <p:cNvPr id="3" name="Content Placeholder 2">
            <a:extLst>
              <a:ext uri="{FF2B5EF4-FFF2-40B4-BE49-F238E27FC236}">
                <a16:creationId xmlns:a16="http://schemas.microsoft.com/office/drawing/2014/main" id="{A99A2164-AEE2-4756-96B0-9163436675DC}"/>
              </a:ext>
            </a:extLst>
          </p:cNvPr>
          <p:cNvSpPr>
            <a:spLocks noGrp="1"/>
          </p:cNvSpPr>
          <p:nvPr>
            <p:ph idx="1"/>
          </p:nvPr>
        </p:nvSpPr>
        <p:spPr/>
        <p:txBody>
          <a:bodyPr/>
          <a:lstStyle/>
          <a:p>
            <a:r>
              <a:rPr lang="en-IN" dirty="0"/>
              <a:t>3 main functions</a:t>
            </a:r>
          </a:p>
          <a:p>
            <a:r>
              <a:rPr lang="en-IN" dirty="0"/>
              <a:t>Domain Registration, DNS routing and health checking</a:t>
            </a:r>
          </a:p>
          <a:p>
            <a:r>
              <a:rPr lang="en-IN" dirty="0"/>
              <a:t>After registration :</a:t>
            </a:r>
          </a:p>
          <a:p>
            <a:r>
              <a:rPr lang="en-IN" dirty="0"/>
              <a:t>Host Zone Creation, Assign a set of 4 NS to the hosted zone</a:t>
            </a:r>
          </a:p>
          <a:p>
            <a:r>
              <a:rPr lang="en-IN" dirty="0"/>
              <a:t>To route traffic, created resource record sets in hosted zone</a:t>
            </a:r>
          </a:p>
          <a:p>
            <a:endParaRPr lang="en-IN" dirty="0"/>
          </a:p>
        </p:txBody>
      </p:sp>
    </p:spTree>
    <p:extLst>
      <p:ext uri="{BB962C8B-B14F-4D97-AF65-F5344CB8AC3E}">
        <p14:creationId xmlns:p14="http://schemas.microsoft.com/office/powerpoint/2010/main" val="338021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74FC-2C64-4461-A6B8-70730A483E7B}"/>
              </a:ext>
            </a:extLst>
          </p:cNvPr>
          <p:cNvSpPr>
            <a:spLocks noGrp="1"/>
          </p:cNvSpPr>
          <p:nvPr>
            <p:ph type="title"/>
          </p:nvPr>
        </p:nvSpPr>
        <p:spPr/>
        <p:txBody>
          <a:bodyPr/>
          <a:lstStyle/>
          <a:p>
            <a:r>
              <a:rPr lang="en-IN" dirty="0"/>
              <a:t>Route 53 concepts</a:t>
            </a:r>
          </a:p>
        </p:txBody>
      </p:sp>
      <p:sp>
        <p:nvSpPr>
          <p:cNvPr id="3" name="Content Placeholder 2">
            <a:extLst>
              <a:ext uri="{FF2B5EF4-FFF2-40B4-BE49-F238E27FC236}">
                <a16:creationId xmlns:a16="http://schemas.microsoft.com/office/drawing/2014/main" id="{2AD256DA-7E42-4AB1-8E42-3D32FED17AB0}"/>
              </a:ext>
            </a:extLst>
          </p:cNvPr>
          <p:cNvSpPr>
            <a:spLocks noGrp="1"/>
          </p:cNvSpPr>
          <p:nvPr>
            <p:ph idx="1"/>
          </p:nvPr>
        </p:nvSpPr>
        <p:spPr/>
        <p:txBody>
          <a:bodyPr>
            <a:normAutofit fontScale="92500" lnSpcReduction="20000"/>
          </a:bodyPr>
          <a:lstStyle/>
          <a:p>
            <a:r>
              <a:rPr lang="en-IN" dirty="0"/>
              <a:t>Domain name</a:t>
            </a:r>
          </a:p>
          <a:p>
            <a:r>
              <a:rPr lang="en-IN" dirty="0"/>
              <a:t>Domain registrar</a:t>
            </a:r>
          </a:p>
          <a:p>
            <a:r>
              <a:rPr lang="en-IN" dirty="0"/>
              <a:t>Domain registry  - who can sell the domains – for ex ., </a:t>
            </a:r>
            <a:r>
              <a:rPr lang="en-IN" dirty="0" err="1"/>
              <a:t>verisign</a:t>
            </a:r>
            <a:endParaRPr lang="en-IN" dirty="0"/>
          </a:p>
          <a:p>
            <a:r>
              <a:rPr lang="en-IN" dirty="0"/>
              <a:t>TLD – Top Level Domain</a:t>
            </a:r>
          </a:p>
          <a:p>
            <a:r>
              <a:rPr lang="en-IN" dirty="0"/>
              <a:t>Alias record – type of record to route the traffic to CFN and S3</a:t>
            </a:r>
          </a:p>
          <a:p>
            <a:r>
              <a:rPr lang="en-IN" dirty="0"/>
              <a:t>Authoritative Name Server</a:t>
            </a:r>
          </a:p>
          <a:p>
            <a:r>
              <a:rPr lang="en-IN" dirty="0"/>
              <a:t>DNS Query</a:t>
            </a:r>
          </a:p>
          <a:p>
            <a:r>
              <a:rPr lang="en-IN" dirty="0"/>
              <a:t>DNS Resolver</a:t>
            </a:r>
          </a:p>
          <a:p>
            <a:r>
              <a:rPr lang="en-IN" dirty="0"/>
              <a:t>DNS </a:t>
            </a:r>
          </a:p>
          <a:p>
            <a:r>
              <a:rPr lang="en-IN" dirty="0"/>
              <a:t>Hosted Zone – where you are mentioning how to route traffic to different resources</a:t>
            </a:r>
          </a:p>
          <a:p>
            <a:r>
              <a:rPr lang="en-IN" dirty="0"/>
              <a:t>IP Address   - Record type A for IPV4 and AAAA for IPv6</a:t>
            </a:r>
          </a:p>
          <a:p>
            <a:r>
              <a:rPr lang="en-IN" dirty="0"/>
              <a:t>Name Servers – either authoritative or recursive</a:t>
            </a:r>
          </a:p>
          <a:p>
            <a:endParaRPr lang="en-IN" dirty="0"/>
          </a:p>
        </p:txBody>
      </p:sp>
    </p:spTree>
    <p:extLst>
      <p:ext uri="{BB962C8B-B14F-4D97-AF65-F5344CB8AC3E}">
        <p14:creationId xmlns:p14="http://schemas.microsoft.com/office/powerpoint/2010/main" val="363325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AC54-1675-4F38-AC05-2E3CFDB43E2B}"/>
              </a:ext>
            </a:extLst>
          </p:cNvPr>
          <p:cNvSpPr>
            <a:spLocks noGrp="1"/>
          </p:cNvSpPr>
          <p:nvPr>
            <p:ph type="title"/>
          </p:nvPr>
        </p:nvSpPr>
        <p:spPr/>
        <p:txBody>
          <a:bodyPr/>
          <a:lstStyle/>
          <a:p>
            <a:r>
              <a:rPr lang="en-IN" dirty="0"/>
              <a:t>Routing Policy</a:t>
            </a:r>
          </a:p>
        </p:txBody>
      </p:sp>
      <p:sp>
        <p:nvSpPr>
          <p:cNvPr id="3" name="Content Placeholder 2">
            <a:extLst>
              <a:ext uri="{FF2B5EF4-FFF2-40B4-BE49-F238E27FC236}">
                <a16:creationId xmlns:a16="http://schemas.microsoft.com/office/drawing/2014/main" id="{BE80E4C8-F308-4F9F-8FDC-EEB4249D75DF}"/>
              </a:ext>
            </a:extLst>
          </p:cNvPr>
          <p:cNvSpPr>
            <a:spLocks noGrp="1"/>
          </p:cNvSpPr>
          <p:nvPr>
            <p:ph idx="1"/>
          </p:nvPr>
        </p:nvSpPr>
        <p:spPr/>
        <p:txBody>
          <a:bodyPr/>
          <a:lstStyle/>
          <a:p>
            <a:r>
              <a:rPr lang="en-IN" dirty="0"/>
              <a:t>Simple Routing Policy</a:t>
            </a:r>
          </a:p>
          <a:p>
            <a:r>
              <a:rPr lang="en-IN" dirty="0"/>
              <a:t>Failover Routing Policy</a:t>
            </a:r>
          </a:p>
          <a:p>
            <a:r>
              <a:rPr lang="en-IN" dirty="0"/>
              <a:t>Geolocation</a:t>
            </a:r>
          </a:p>
          <a:p>
            <a:r>
              <a:rPr lang="en-IN" dirty="0" err="1"/>
              <a:t>Geoproximity</a:t>
            </a:r>
            <a:endParaRPr lang="en-IN" dirty="0"/>
          </a:p>
          <a:p>
            <a:r>
              <a:rPr lang="en-IN" dirty="0"/>
              <a:t>Latency</a:t>
            </a:r>
          </a:p>
          <a:p>
            <a:r>
              <a:rPr lang="en-IN" dirty="0" err="1"/>
              <a:t>Multivalue</a:t>
            </a:r>
            <a:r>
              <a:rPr lang="en-IN" dirty="0"/>
              <a:t> answer</a:t>
            </a:r>
          </a:p>
          <a:p>
            <a:r>
              <a:rPr lang="en-IN" dirty="0"/>
              <a:t>Weighted</a:t>
            </a:r>
          </a:p>
        </p:txBody>
      </p:sp>
    </p:spTree>
    <p:extLst>
      <p:ext uri="{BB962C8B-B14F-4D97-AF65-F5344CB8AC3E}">
        <p14:creationId xmlns:p14="http://schemas.microsoft.com/office/powerpoint/2010/main" val="2299283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{B3A11ECE-E303-4837-BAD3-15FF4ED7B646}tf56219246_win32</Template>
  <TotalTime>3587</TotalTime>
  <Words>545</Words>
  <Application>Microsoft Office PowerPoint</Application>
  <PresentationFormat>Widescreen</PresentationFormat>
  <Paragraphs>76</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Avenir Next LT Pro</vt:lpstr>
      <vt:lpstr>Avenir Next LT Pro Light</vt:lpstr>
      <vt:lpstr>Garamond</vt:lpstr>
      <vt:lpstr>SavonVTI</vt:lpstr>
      <vt:lpstr>ROUTE 53</vt:lpstr>
      <vt:lpstr>DNS Basics</vt:lpstr>
      <vt:lpstr>DNS Basics</vt:lpstr>
      <vt:lpstr>How DNS Works</vt:lpstr>
      <vt:lpstr>Types of DNS Service</vt:lpstr>
      <vt:lpstr>How does DNS Route traffic to your web application</vt:lpstr>
      <vt:lpstr>Route 53</vt:lpstr>
      <vt:lpstr>Route 53 concepts</vt:lpstr>
      <vt:lpstr>Routing Policy</vt:lpstr>
      <vt:lpstr>DNS</vt:lpstr>
      <vt:lpstr>DNS Terminologies</vt:lpstr>
      <vt:lpstr>How DNS works?</vt:lpstr>
      <vt:lpstr>Amazon Route53</vt:lpstr>
      <vt:lpstr>Route53 - Records</vt:lpstr>
      <vt:lpstr>Route53 – Record types</vt:lpstr>
      <vt:lpstr>Route 53 – Hosted Zones</vt:lpstr>
      <vt:lpstr>Route 53 – Public vs Private Hosted Zones</vt:lpstr>
      <vt:lpstr>Route 53 – Records – TTL – Time to Live</vt:lpstr>
      <vt:lpstr>CNAME vs ALIAS</vt:lpstr>
      <vt:lpstr>Route 53 – Alias Records</vt:lpstr>
      <vt:lpstr>Route 53 – Alias Records Target</vt:lpstr>
      <vt:lpstr>Route 53 – Routing Policies</vt:lpstr>
      <vt:lpstr>Routing Policies - Simple</vt:lpstr>
      <vt:lpstr>Routing Policies - Weighted</vt:lpstr>
      <vt:lpstr>Routing Policies – Latency based</vt:lpstr>
      <vt:lpstr>Route 53 – Health Checks</vt:lpstr>
      <vt:lpstr>Health Checks – Monitor an Endpoint</vt:lpstr>
      <vt:lpstr>Route 53 – Calculated Health Checks</vt:lpstr>
      <vt:lpstr>Health Checks – Private Hosted Zones</vt:lpstr>
      <vt:lpstr>Routing Policies - Geolocation</vt:lpstr>
      <vt:lpstr>Routing Policies - Geoproximity</vt:lpstr>
      <vt:lpstr>Routing Policies – Geoproximity</vt:lpstr>
      <vt:lpstr>Routing Policies - Geoproximity</vt:lpstr>
      <vt:lpstr>Route53 – Traffic Flow</vt:lpstr>
      <vt:lpstr>Routing Policies – Multi Value</vt:lpstr>
      <vt:lpstr>Domain Registrar vs DNS Service</vt:lpstr>
      <vt:lpstr>GoDaddy as Registrar &amp; Route 53 as DNS Service</vt:lpstr>
      <vt:lpstr>3rd party registrar with amazon route 53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ROUTE 53</dc:title>
  <dc:creator>Sameer Zulfi</dc:creator>
  <cp:lastModifiedBy>Sameer Zulfi</cp:lastModifiedBy>
  <cp:revision>15</cp:revision>
  <dcterms:created xsi:type="dcterms:W3CDTF">2022-01-21T18:43:19Z</dcterms:created>
  <dcterms:modified xsi:type="dcterms:W3CDTF">2022-01-26T02:57:18Z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